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82" r:id="rId3"/>
    <p:sldId id="283" r:id="rId4"/>
    <p:sldId id="284" r:id="rId5"/>
    <p:sldId id="285" r:id="rId6"/>
    <p:sldId id="286" r:id="rId7"/>
    <p:sldId id="287" r:id="rId8"/>
    <p:sldId id="270" r:id="rId9"/>
    <p:sldId id="281" r:id="rId10"/>
    <p:sldId id="266" r:id="rId11"/>
    <p:sldId id="280" r:id="rId12"/>
    <p:sldId id="265" r:id="rId13"/>
    <p:sldId id="263" r:id="rId14"/>
    <p:sldId id="264" r:id="rId15"/>
    <p:sldId id="262" r:id="rId16"/>
    <p:sldId id="268" r:id="rId17"/>
    <p:sldId id="269" r:id="rId18"/>
    <p:sldId id="261" r:id="rId19"/>
    <p:sldId id="276" r:id="rId20"/>
    <p:sldId id="260" r:id="rId21"/>
    <p:sldId id="277" r:id="rId22"/>
    <p:sldId id="278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2EE"/>
    <a:srgbClr val="2F7F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6" autoAdjust="0"/>
    <p:restoredTop sz="94660"/>
  </p:normalViewPr>
  <p:slideViewPr>
    <p:cSldViewPr>
      <p:cViewPr varScale="1">
        <p:scale>
          <a:sx n="62" d="100"/>
          <a:sy n="62" d="100"/>
        </p:scale>
        <p:origin x="1252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17EBB-927D-44A8-AA93-1BE5A7669DA8}" type="datetimeFigureOut">
              <a:rPr lang="en-AU" smtClean="0"/>
              <a:pPr/>
              <a:t>18/10/2019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0954CF-38B4-4A5B-8A69-B28C525896AC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1745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2BFF3-5A2B-445E-B067-7CFBDF883A8D}" type="datetime1">
              <a:rPr lang="en-AU" smtClean="0"/>
              <a:pPr/>
              <a:t>18/10/2019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527D8-CC6F-42A7-8387-AC7FC444B582}" type="datetime1">
              <a:rPr lang="en-AU" smtClean="0"/>
              <a:pPr/>
              <a:t>18/10/2019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4215D-DEDE-49FD-8D66-AA8F62069F3C}" type="datetime1">
              <a:rPr lang="en-AU" smtClean="0"/>
              <a:pPr/>
              <a:t>18/10/2019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27B85-5BDC-4823-B1BD-D00F746B17B6}" type="datetime1">
              <a:rPr lang="en-AU" smtClean="0"/>
              <a:pPr/>
              <a:t>18/10/2019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BD04-1191-407E-91B3-08410CF890C9}" type="datetime1">
              <a:rPr lang="en-AU" smtClean="0"/>
              <a:pPr/>
              <a:t>18/10/2019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FADF-B347-429F-834D-36006C7CCBB6}" type="datetime1">
              <a:rPr lang="en-AU" smtClean="0"/>
              <a:pPr/>
              <a:t>18/10/2019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9FE15-EE1A-4161-8ACB-812A35877CB4}" type="datetime1">
              <a:rPr lang="en-AU" smtClean="0"/>
              <a:pPr/>
              <a:t>18/10/2019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2A03-48E0-465E-974C-833B5CBD7E29}" type="datetime1">
              <a:rPr lang="en-AU" smtClean="0"/>
              <a:pPr/>
              <a:t>18/10/2019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1C9C-655A-4602-ADAF-28F304D0328D}" type="datetime1">
              <a:rPr lang="en-AU" smtClean="0"/>
              <a:pPr/>
              <a:t>18/10/2019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2B447-DE02-4F66-A663-8DE6CCC6BEE5}" type="datetime1">
              <a:rPr lang="en-AU" smtClean="0"/>
              <a:pPr/>
              <a:t>18/10/2019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D010F-3F63-4BD0-B026-E2E552699484}" type="datetime1">
              <a:rPr lang="en-AU" smtClean="0"/>
              <a:pPr/>
              <a:t>18/10/2019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C0154-96AC-4D49-8AB6-5E23B03C7486}" type="datetime1">
              <a:rPr lang="en-AU" smtClean="0"/>
              <a:pPr/>
              <a:t>18/10/2019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3E447-864E-410E-B7C5-5A707E0F70DC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.edu/openlearn/ocw/mod/oucontent/view.php?id=13661&amp;printable=1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underground.com/wundermap?lat=-8.65&amp;lon=115.22&amp;zoom=8&amp;pin=&amp;rad=1&amp;rad.type=00Q&amp;wxsn=0&amp;svr=0&amp;cams=0&amp;sat=0&amp;riv=0&amp;mm=0&amp;hur=0" TargetMode="External"/><Relationship Id="rId4" Type="http://schemas.openxmlformats.org/officeDocument/2006/relationships/hyperlink" Target="http://www.stormsurf.com/locals/bali.s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ormsurfing.com/cgi/display2.cgi?a=t10;b=bali_wnd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mentchoice.com.au/instrument-choice/weather-stations/proffesional-weather-stations/weather-station-engineer-ic-weathereng" TargetMode="External"/><Relationship Id="rId2" Type="http://schemas.openxmlformats.org/officeDocument/2006/relationships/hyperlink" Target="https://www.instrumentchoice.com.au/instrument-choice/weather-stations/proffesional-weather-stations#product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natha\AppData\Local\Microsoft\Windows\INetCache\IE\B0Y0BFGF\Weather_station_on_Mount_Vesuvius_(2437693238)[1].jpg"/>
          <p:cNvPicPr>
            <a:picLocks noChangeAspect="1" noChangeArrowheads="1"/>
          </p:cNvPicPr>
          <p:nvPr/>
        </p:nvPicPr>
        <p:blipFill>
          <a:blip r:embed="rId2" cstate="print">
            <a:lum bright="20000"/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685800"/>
            <a:ext cx="5562600" cy="1295400"/>
          </a:xfrm>
        </p:spPr>
        <p:txBody>
          <a:bodyPr>
            <a:normAutofit/>
          </a:bodyPr>
          <a:lstStyle/>
          <a:p>
            <a:r>
              <a:rPr lang="en-US" b="1" dirty="0"/>
              <a:t>Smart Weather Station</a:t>
            </a:r>
            <a:endParaRPr lang="en-AU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ED39D4-6797-41DD-AB39-A7B003BD5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1</a:t>
            </a:fld>
            <a:endParaRPr lang="en-A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ousing ope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64376" y="1638249"/>
            <a:ext cx="2362200" cy="2296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housing to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64376" y="4216075"/>
            <a:ext cx="2398624" cy="2260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Enclosure</a:t>
            </a:r>
            <a:endParaRPr lang="en-AU" dirty="0"/>
          </a:p>
        </p:txBody>
      </p:sp>
      <p:pic>
        <p:nvPicPr>
          <p:cNvPr id="4" name="Content Placeholder 3" descr="housing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304801" y="1653187"/>
            <a:ext cx="5943600" cy="4290413"/>
          </a:xfr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28B673-F490-49F2-8579-1624D1A6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10</a:t>
            </a:fld>
            <a:endParaRPr lang="en-A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Fig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0400" y="2089150"/>
            <a:ext cx="2869046" cy="360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 Sensor &amp; Frame</a:t>
            </a:r>
            <a:endParaRPr lang="en-AU" dirty="0"/>
          </a:p>
        </p:txBody>
      </p:sp>
      <p:pic>
        <p:nvPicPr>
          <p:cNvPr id="7" name="Picture 6" descr="frame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2200" y="2089150"/>
            <a:ext cx="2705100" cy="3606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94F73C-8994-4476-A2DD-E8504CAB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11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2C8B63-3686-452C-89A4-BB8983C5DEB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89150"/>
            <a:ext cx="2792846" cy="3606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System</a:t>
            </a:r>
            <a:endParaRPr lang="en-AU" dirty="0"/>
          </a:p>
        </p:txBody>
      </p:sp>
      <p:pic>
        <p:nvPicPr>
          <p:cNvPr id="6" name="Content Placeholder 5" descr="system architecture.png"/>
          <p:cNvPicPr>
            <a:picLocks noChangeAspect="1"/>
          </p:cNvPicPr>
          <p:nvPr/>
        </p:nvPicPr>
        <p:blipFill>
          <a:blip r:embed="rId2" cstate="print"/>
          <a:srcRect l="60717" t="13244" b="19126"/>
          <a:stretch>
            <a:fillRect/>
          </a:stretch>
        </p:blipFill>
        <p:spPr>
          <a:xfrm>
            <a:off x="2133600" y="1346200"/>
            <a:ext cx="4876800" cy="497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0A315C-0079-442A-A2F3-4BDD28ABC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12</a:t>
            </a:fld>
            <a:endParaRPr lang="en-A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Electronics – Schematic</a:t>
            </a:r>
            <a:endParaRPr lang="en-AU" dirty="0"/>
          </a:p>
        </p:txBody>
      </p:sp>
      <p:pic>
        <p:nvPicPr>
          <p:cNvPr id="4" name="Content Placeholder 3" descr="schematic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3380" r="3678"/>
          <a:stretch>
            <a:fillRect/>
          </a:stretch>
        </p:blipFill>
        <p:spPr>
          <a:xfrm>
            <a:off x="204019" y="1524000"/>
            <a:ext cx="8787581" cy="4953000"/>
          </a:xfr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CA4C58-7FA8-4320-90B4-D251DDAE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13</a:t>
            </a:fld>
            <a:endParaRPr lang="en-A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- Whole</a:t>
            </a:r>
            <a:endParaRPr lang="en-AU" dirty="0"/>
          </a:p>
        </p:txBody>
      </p:sp>
      <p:pic>
        <p:nvPicPr>
          <p:cNvPr id="4" name="Content Placeholder 3" descr="whole system top 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1524000"/>
            <a:ext cx="7656706" cy="483076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DFDD78-582D-4143-BEF3-E21436BA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14</a:t>
            </a:fld>
            <a:endParaRPr lang="en-A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Electronics - Breadboard</a:t>
            </a:r>
            <a:endParaRPr lang="en-AU" dirty="0"/>
          </a:p>
        </p:txBody>
      </p:sp>
      <p:pic>
        <p:nvPicPr>
          <p:cNvPr id="5" name="Picture 4" descr="breadboard 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1524000"/>
            <a:ext cx="7467601" cy="49225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CABEE4-4C4F-4582-842A-AA1A4EAD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15</a:t>
            </a:fld>
            <a:endParaRPr lang="en-A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lowchart.png"/>
          <p:cNvPicPr>
            <a:picLocks noChangeAspect="1"/>
          </p:cNvPicPr>
          <p:nvPr/>
        </p:nvPicPr>
        <p:blipFill>
          <a:blip r:embed="rId2" cstate="print"/>
          <a:srcRect l="2353" r="5882"/>
          <a:stretch>
            <a:fillRect/>
          </a:stretch>
        </p:blipFill>
        <p:spPr>
          <a:xfrm>
            <a:off x="2667000" y="150984"/>
            <a:ext cx="5943600" cy="65888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2133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Software</a:t>
            </a:r>
            <a:br>
              <a:rPr lang="en-US" dirty="0"/>
            </a:br>
            <a:r>
              <a:rPr lang="en-US" dirty="0"/>
              <a:t>MCU</a:t>
            </a: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7A3CA7-F3F3-42C9-B40D-E7F52E2B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16</a:t>
            </a:fld>
            <a:endParaRPr lang="en-A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Software – Web Server</a:t>
            </a:r>
            <a:endParaRPr lang="en-AU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62000" y="1981200"/>
            <a:ext cx="7620000" cy="4114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1313" marR="0" lvl="0" indent="-341313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Server Hardware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– Raspberry Pi</a:t>
            </a:r>
          </a:p>
          <a:p>
            <a:pPr marL="341313" marR="0" lvl="0" indent="-341313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baseline="0" dirty="0">
                <a:latin typeface="+mj-lt"/>
                <a:ea typeface="+mj-ea"/>
                <a:cs typeface="+mj-cs"/>
              </a:rPr>
              <a:t>Server Software – Flask Application</a:t>
            </a:r>
          </a:p>
          <a:p>
            <a:pPr marL="341313" marR="0" lvl="0" indent="-341313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Database – sqlite3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65DD-2F10-4C05-B339-B004CAF4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17</a:t>
            </a:fld>
            <a:endParaRPr lang="en-A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Power Harvesting</a:t>
            </a:r>
            <a:endParaRPr lang="en-AU" dirty="0"/>
          </a:p>
        </p:txBody>
      </p:sp>
      <p:pic>
        <p:nvPicPr>
          <p:cNvPr id="4" name="Content Placeholder 3" descr="power harves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2057400"/>
            <a:ext cx="8414729" cy="353381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A2EEE6-47B4-4CB6-9758-62ADE29A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18</a:t>
            </a:fld>
            <a:endParaRPr lang="en-A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Power Harvesting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A2EEE6-47B4-4CB6-9758-62ADE29A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19</a:t>
            </a:fld>
            <a:endParaRPr lang="en-AU"/>
          </a:p>
        </p:txBody>
      </p:sp>
      <p:pic>
        <p:nvPicPr>
          <p:cNvPr id="6" name="Content Placeholder 5" descr="final bat lev and ligh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96286" y="1600200"/>
            <a:ext cx="7551427" cy="4525963"/>
          </a:xfrm>
          <a:ln w="6350"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Autofit/>
          </a:bodyPr>
          <a:lstStyle/>
          <a:p>
            <a:r>
              <a:rPr lang="en-AU" sz="2800" dirty="0"/>
              <a:t>Problem</a:t>
            </a:r>
            <a:br>
              <a:rPr lang="en-AU" sz="2800" dirty="0"/>
            </a:br>
            <a:r>
              <a:rPr lang="en-AU" sz="2800" dirty="0"/>
              <a:t>Abundance of weather data, but uneven coverage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039405-CA5B-4713-862C-F0A569F70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9" y="1295400"/>
            <a:ext cx="8409571" cy="384343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592664-D886-4C7D-B1F2-3A9132512FC1}"/>
              </a:ext>
            </a:extLst>
          </p:cNvPr>
          <p:cNvSpPr txBox="1"/>
          <p:nvPr/>
        </p:nvSpPr>
        <p:spPr>
          <a:xfrm>
            <a:off x="353429" y="5105400"/>
            <a:ext cx="84095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Weather stations that release daily data worldwide, on land (both staffed and automatic) and at sea (on ships and buoys), </a:t>
            </a:r>
            <a:r>
              <a:rPr lang="en-AU" dirty="0"/>
              <a:t>circa 2007. </a:t>
            </a:r>
            <a:r>
              <a:rPr lang="en-AU" sz="1400" dirty="0"/>
              <a:t>[ Source: The Open University (</a:t>
            </a:r>
            <a:r>
              <a:rPr lang="en-AU" sz="1400" dirty="0">
                <a:hlinkClick r:id="rId3"/>
              </a:rPr>
              <a:t>https://www.open.edu/openlearn/ocw/mod/oucontent/view.php?id=13661&amp;printable=1</a:t>
            </a:r>
            <a:r>
              <a:rPr lang="en-AU" sz="1400" dirty="0"/>
              <a:t>) ]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CB38F4-78C0-4305-986D-C9893F74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2</a:t>
            </a:fld>
            <a:endParaRPr lang="en-A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Weather Data</a:t>
            </a:r>
            <a:endParaRPr lang="en-AU" dirty="0"/>
          </a:p>
        </p:txBody>
      </p:sp>
      <p:pic>
        <p:nvPicPr>
          <p:cNvPr id="4" name="Content Placeholder 3" descr="wind speed and directio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2102974"/>
            <a:ext cx="8494308" cy="341402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0B1898-34FB-4721-9150-CB68D7D2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20</a:t>
            </a:fld>
            <a:endParaRPr lang="en-A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Weather Data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0B1898-34FB-4721-9150-CB68D7D2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21</a:t>
            </a:fld>
            <a:endParaRPr lang="en-AU"/>
          </a:p>
        </p:txBody>
      </p:sp>
      <p:pic>
        <p:nvPicPr>
          <p:cNvPr id="6" name="Content Placeholder 5" descr="final_w_speed_di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35312" y="1600200"/>
            <a:ext cx="7873375" cy="4525963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Weather Data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0B1898-34FB-4721-9150-CB68D7D2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22</a:t>
            </a:fld>
            <a:endParaRPr lang="en-AU"/>
          </a:p>
        </p:txBody>
      </p:sp>
      <p:pic>
        <p:nvPicPr>
          <p:cNvPr id="7" name="Content Placeholder 6" descr="final temp and hu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06607" y="1600200"/>
            <a:ext cx="7330785" cy="4525963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for Improvement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0B1898-34FB-4721-9150-CB68D7D2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23</a:t>
            </a:fld>
            <a:endParaRPr lang="en-AU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1A8F33-5160-479B-A20D-37351B7C5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AU" dirty="0"/>
              <a:t>Replace </a:t>
            </a:r>
            <a:r>
              <a:rPr lang="en-AU" dirty="0" err="1"/>
              <a:t>WiFi</a:t>
            </a:r>
            <a:r>
              <a:rPr lang="en-AU" dirty="0"/>
              <a:t> with cellular technology</a:t>
            </a:r>
          </a:p>
          <a:p>
            <a:pPr lvl="1"/>
            <a:r>
              <a:rPr lang="en-AU" dirty="0"/>
              <a:t>Cost and power will be challenging</a:t>
            </a:r>
          </a:p>
          <a:p>
            <a:endParaRPr lang="en-AU" dirty="0"/>
          </a:p>
          <a:p>
            <a:r>
              <a:rPr lang="en-AU" dirty="0"/>
              <a:t>Simplify design into a single Printed Circuit Board, or a kit that customers can self-assemble</a:t>
            </a:r>
          </a:p>
          <a:p>
            <a:endParaRPr lang="en-AU" dirty="0"/>
          </a:p>
          <a:p>
            <a:r>
              <a:rPr lang="en-AU" dirty="0"/>
              <a:t>Interactive user interface with options for displaying and analysing collected data</a:t>
            </a:r>
          </a:p>
          <a:p>
            <a:endParaRPr lang="en-AU" dirty="0"/>
          </a:p>
          <a:p>
            <a:r>
              <a:rPr lang="en-AU" dirty="0"/>
              <a:t>Alerts via email/SMS/IM when weather conditions meet pre-set requirements</a:t>
            </a:r>
          </a:p>
          <a:p>
            <a:endParaRPr lang="en-AU" dirty="0"/>
          </a:p>
          <a:p>
            <a:r>
              <a:rPr lang="en-AU" dirty="0"/>
              <a:t>Use the base technologies developed (weather-proof enclosure, power self-sufficiency) in other IoT devices for outdoor/remote use e.g. surveillance system </a:t>
            </a:r>
          </a:p>
        </p:txBody>
      </p:sp>
    </p:spTree>
    <p:extLst>
      <p:ext uri="{BB962C8B-B14F-4D97-AF65-F5344CB8AC3E}">
        <p14:creationId xmlns:p14="http://schemas.microsoft.com/office/powerpoint/2010/main" val="2719662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</p:spPr>
        <p:txBody>
          <a:bodyPr>
            <a:noAutofit/>
          </a:bodyPr>
          <a:lstStyle/>
          <a:p>
            <a:r>
              <a:rPr lang="en-AU" sz="2800" dirty="0"/>
              <a:t>Problem (cont’d)</a:t>
            </a:r>
            <a:br>
              <a:rPr lang="en-AU" sz="2800" dirty="0"/>
            </a:br>
            <a:r>
              <a:rPr lang="en-AU" sz="2400" dirty="0"/>
              <a:t>Some local weather patterns differ from observations/predictions about their wider surroundings </a:t>
            </a:r>
            <a:endParaRPr lang="en-AU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6EBBD-845C-4A30-9D23-31E1DC6D9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766300"/>
            <a:ext cx="4327249" cy="242470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8306C28-2152-4916-AFE3-39EB7010B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676401"/>
            <a:ext cx="4267199" cy="3291839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802B3D-C476-44DB-9715-ADB504339957}"/>
              </a:ext>
            </a:extLst>
          </p:cNvPr>
          <p:cNvSpPr txBox="1"/>
          <p:nvPr/>
        </p:nvSpPr>
        <p:spPr>
          <a:xfrm>
            <a:off x="228601" y="5181599"/>
            <a:ext cx="42671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Example surf report for Bali and surrounds. </a:t>
            </a:r>
            <a:r>
              <a:rPr lang="en-AU" sz="1400" dirty="0"/>
              <a:t>[ Source: </a:t>
            </a:r>
            <a:r>
              <a:rPr lang="en-AU" sz="1400" dirty="0" err="1"/>
              <a:t>Stormsurf</a:t>
            </a:r>
            <a:r>
              <a:rPr lang="en-AU" sz="1400" dirty="0"/>
              <a:t> website (</a:t>
            </a:r>
            <a:r>
              <a:rPr lang="en-AU" sz="1400" dirty="0">
                <a:hlinkClick r:id="rId4"/>
              </a:rPr>
              <a:t>http://www.stormsurf.com/locals/bali.shtml</a:t>
            </a:r>
            <a:r>
              <a:rPr lang="en-AU" sz="1400" dirty="0"/>
              <a:t>) ]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1B8AE3-F140-4BAB-A204-099108A36A35}"/>
              </a:ext>
            </a:extLst>
          </p:cNvPr>
          <p:cNvSpPr txBox="1"/>
          <p:nvPr/>
        </p:nvSpPr>
        <p:spPr>
          <a:xfrm>
            <a:off x="4648200" y="4321076"/>
            <a:ext cx="4267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Only 3 weather stations on Bali have data available on Weather Underground website. </a:t>
            </a:r>
            <a:r>
              <a:rPr lang="en-AU" sz="1400" dirty="0"/>
              <a:t>[ Source: </a:t>
            </a:r>
            <a:r>
              <a:rPr lang="en-AU" sz="1400" dirty="0">
                <a:hlinkClick r:id="rId5"/>
              </a:rPr>
              <a:t>https://www.wunderground.com/wundermap?lat=-8.65&amp;lon=115.22&amp;zoom=8&amp;pin=&amp;rad=1&amp;rad.type=00Q&amp;wxsn=0&amp;svr=0&amp;cams=0&amp;sat=0&amp;riv=0&amp;mm=0&amp;hur=0</a:t>
            </a:r>
            <a:r>
              <a:rPr lang="en-AU" sz="1400" dirty="0"/>
              <a:t> ]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B38572-BFA0-470B-97DA-4479A8BF0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6446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343"/>
            <a:ext cx="8229600" cy="1074857"/>
          </a:xfrm>
        </p:spPr>
        <p:txBody>
          <a:bodyPr>
            <a:noAutofit/>
          </a:bodyPr>
          <a:lstStyle/>
          <a:p>
            <a:r>
              <a:rPr lang="en-AU" sz="2800" dirty="0"/>
              <a:t>Problem (cont’d)</a:t>
            </a:r>
            <a:br>
              <a:rPr lang="en-AU" sz="2800" dirty="0"/>
            </a:br>
            <a:r>
              <a:rPr lang="en-AU" sz="2400" dirty="0"/>
              <a:t>Some areas have diurnal, seasonal, and unpredictable variations in weather patterns (e.g. wind speed &amp; direction)</a:t>
            </a:r>
            <a:endParaRPr lang="en-AU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8CF198-B23E-4C5F-AD9F-2FFBDF406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05" y="1341437"/>
            <a:ext cx="5866989" cy="452596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531C15-94D9-4897-990B-C3FB2D218BB6}"/>
              </a:ext>
            </a:extLst>
          </p:cNvPr>
          <p:cNvSpPr txBox="1"/>
          <p:nvPr/>
        </p:nvSpPr>
        <p:spPr>
          <a:xfrm>
            <a:off x="1638504" y="5843826"/>
            <a:ext cx="58669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Example wind speed and direction predictions over a 7-day period at an unnamed location on Bali. </a:t>
            </a:r>
            <a:r>
              <a:rPr lang="en-AU" sz="1400" dirty="0"/>
              <a:t>[ Source: </a:t>
            </a:r>
            <a:r>
              <a:rPr lang="en-AU" sz="1400" dirty="0" err="1"/>
              <a:t>Stormsurf</a:t>
            </a:r>
            <a:r>
              <a:rPr lang="en-AU" sz="1400" dirty="0"/>
              <a:t> website (</a:t>
            </a:r>
            <a:r>
              <a:rPr lang="en-AU" sz="1400" dirty="0">
                <a:hlinkClick r:id="rId3"/>
              </a:rPr>
              <a:t>http://www.stormsurfing.com/cgi/display2.cgi?a=t10;b=bali_wnd</a:t>
            </a:r>
            <a:r>
              <a:rPr lang="en-AU" sz="1400" dirty="0"/>
              <a:t>) ]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2C4C01-0D65-4882-AFA7-29FECFB9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621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</p:spPr>
        <p:txBody>
          <a:bodyPr>
            <a:noAutofit/>
          </a:bodyPr>
          <a:lstStyle/>
          <a:p>
            <a:r>
              <a:rPr lang="en-AU" sz="3200" dirty="0"/>
              <a:t>Problem (cont’d)</a:t>
            </a:r>
            <a:br>
              <a:rPr lang="en-AU" sz="3200" dirty="0"/>
            </a:br>
            <a:r>
              <a:rPr lang="en-AU" sz="2400" dirty="0"/>
              <a:t>Where real-time weather data not available for a </a:t>
            </a:r>
            <a:r>
              <a:rPr lang="en-AU" sz="2400" u="sng" dirty="0"/>
              <a:t>remote </a:t>
            </a:r>
            <a:r>
              <a:rPr lang="en-AU" sz="2400" dirty="0"/>
              <a:t>location of interest at the time/s of interest …</a:t>
            </a:r>
            <a:endParaRPr lang="en-AU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5854F8-4B01-4D53-A05F-6CE562CBC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dirty="0"/>
              <a:t>How do we obtain such data remotely?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Why? To improve planning for weather-dependent activities such as:</a:t>
            </a:r>
          </a:p>
          <a:p>
            <a:r>
              <a:rPr lang="en-AU" dirty="0"/>
              <a:t>Surf sports</a:t>
            </a:r>
          </a:p>
          <a:p>
            <a:r>
              <a:rPr lang="en-AU" dirty="0"/>
              <a:t>Hiking through tough terrain</a:t>
            </a:r>
          </a:p>
          <a:p>
            <a:r>
              <a:rPr lang="en-AU" dirty="0"/>
              <a:t>Construction projects</a:t>
            </a:r>
          </a:p>
          <a:p>
            <a:r>
              <a:rPr lang="en-AU" dirty="0"/>
              <a:t>Controlled burning</a:t>
            </a:r>
          </a:p>
          <a:p>
            <a:r>
              <a:rPr lang="en-AU" dirty="0"/>
              <a:t>…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Better planning = time and effort saved e.g. not driving a long distance to a beach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867208-086A-4B72-B347-3B0CD81B4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1557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8673"/>
          </a:xfrm>
        </p:spPr>
        <p:txBody>
          <a:bodyPr>
            <a:noAutofit/>
          </a:bodyPr>
          <a:lstStyle/>
          <a:p>
            <a:r>
              <a:rPr lang="en-AU" sz="3200" dirty="0"/>
              <a:t>Existing Solutions</a:t>
            </a:r>
            <a:br>
              <a:rPr lang="en-AU" sz="3200" dirty="0"/>
            </a:br>
            <a:r>
              <a:rPr lang="en-AU" sz="2800" dirty="0"/>
              <a:t>Range greatly in pricing and functionality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802B3D-C476-44DB-9715-ADB504339957}"/>
              </a:ext>
            </a:extLst>
          </p:cNvPr>
          <p:cNvSpPr txBox="1"/>
          <p:nvPr/>
        </p:nvSpPr>
        <p:spPr>
          <a:xfrm>
            <a:off x="228601" y="5398294"/>
            <a:ext cx="42671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Consumer-oriented system ($300+)</a:t>
            </a:r>
          </a:p>
          <a:p>
            <a:r>
              <a:rPr lang="en-AU" sz="1400" dirty="0"/>
              <a:t>[ Source: </a:t>
            </a:r>
            <a:r>
              <a:rPr lang="en-AU" sz="1400" dirty="0">
                <a:hlinkClick r:id="rId2"/>
              </a:rPr>
              <a:t>https://www.instrumentchoice.com.au/instrument-choice/weather-stations/proffesional-weather-stations#products</a:t>
            </a:r>
            <a:r>
              <a:rPr lang="en-AU" sz="1400" dirty="0"/>
              <a:t> ]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1B8AE3-F140-4BAB-A204-099108A36A35}"/>
              </a:ext>
            </a:extLst>
          </p:cNvPr>
          <p:cNvSpPr txBox="1"/>
          <p:nvPr/>
        </p:nvSpPr>
        <p:spPr>
          <a:xfrm>
            <a:off x="4800601" y="5245894"/>
            <a:ext cx="42671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More professional-oriented system ($14,000+)</a:t>
            </a:r>
          </a:p>
          <a:p>
            <a:r>
              <a:rPr lang="en-AU" sz="1400" dirty="0"/>
              <a:t>[ Source: </a:t>
            </a:r>
            <a:r>
              <a:rPr lang="en-AU" sz="1400" dirty="0">
                <a:hlinkClick r:id="rId3"/>
              </a:rPr>
              <a:t>https://www.instrumentchoice.com.au/instrument-choice/weather-stations/proffesional-weather-stations/weather-station-engineer-ic-weathereng</a:t>
            </a:r>
            <a:r>
              <a:rPr lang="en-AU" sz="1400" dirty="0"/>
              <a:t> ]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B5D49-2A51-4D35-BC9B-B89D3452B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355344"/>
            <a:ext cx="3429000" cy="3978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BB3A2C-F764-4210-9A25-D973E5EF9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263457"/>
            <a:ext cx="4662753" cy="31467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48097B-1F09-408E-9A29-A5F122B1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6</a:t>
            </a:fld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85382-27AB-4763-8641-18A10BFE52FE}"/>
              </a:ext>
            </a:extLst>
          </p:cNvPr>
          <p:cNvSpPr txBox="1"/>
          <p:nvPr/>
        </p:nvSpPr>
        <p:spPr>
          <a:xfrm>
            <a:off x="228600" y="1270337"/>
            <a:ext cx="4662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dirty="0"/>
              <a:t>Cheaper systems tend to be targeted for on-premises use, unable to connect to remote location</a:t>
            </a:r>
          </a:p>
        </p:txBody>
      </p:sp>
    </p:spTree>
    <p:extLst>
      <p:ext uri="{BB962C8B-B14F-4D97-AF65-F5344CB8AC3E}">
        <p14:creationId xmlns:p14="http://schemas.microsoft.com/office/powerpoint/2010/main" val="539968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</p:spPr>
        <p:txBody>
          <a:bodyPr>
            <a:noAutofit/>
          </a:bodyPr>
          <a:lstStyle/>
          <a:p>
            <a:r>
              <a:rPr lang="en-AU" sz="3200" dirty="0"/>
              <a:t>Our Proposed Solution &amp; Objectives</a:t>
            </a:r>
            <a:endParaRPr lang="en-AU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5854F8-4B01-4D53-A05F-6CE562CBC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lang="en-AU" dirty="0"/>
              <a:t>An Internet-connected, small-scale, personal weather station that could compete with existing offerings on cost and features</a:t>
            </a:r>
          </a:p>
          <a:p>
            <a:pPr marL="0" lvl="0" indent="0">
              <a:buNone/>
            </a:pPr>
            <a:endParaRPr lang="en-AU" dirty="0"/>
          </a:p>
          <a:p>
            <a:pPr lvl="0"/>
            <a:r>
              <a:rPr lang="en-AU" dirty="0"/>
              <a:t>Cheap(</a:t>
            </a:r>
            <a:r>
              <a:rPr lang="en-AU" dirty="0" err="1"/>
              <a:t>er</a:t>
            </a:r>
            <a:r>
              <a:rPr lang="en-AU" dirty="0"/>
              <a:t>) to build and operate</a:t>
            </a:r>
          </a:p>
          <a:p>
            <a:r>
              <a:rPr lang="en-AU" dirty="0"/>
              <a:t>Easy to deploy</a:t>
            </a:r>
          </a:p>
          <a:p>
            <a:r>
              <a:rPr lang="en-AU" dirty="0"/>
              <a:t>Operates reliably</a:t>
            </a:r>
          </a:p>
          <a:p>
            <a:pPr lvl="0"/>
            <a:r>
              <a:rPr lang="en-AU" dirty="0"/>
              <a:t>Weather-proof (water-proof)</a:t>
            </a:r>
          </a:p>
          <a:p>
            <a:pPr lvl="0"/>
            <a:r>
              <a:rPr lang="en-AU" dirty="0"/>
              <a:t>Low-profile appearance</a:t>
            </a:r>
          </a:p>
          <a:p>
            <a:pPr lvl="0"/>
            <a:r>
              <a:rPr lang="en-AU" dirty="0"/>
              <a:t>Battery-powered with solar energy harvesting</a:t>
            </a:r>
          </a:p>
          <a:p>
            <a:pPr lvl="0"/>
            <a:r>
              <a:rPr lang="en-AU" dirty="0"/>
              <a:t>RF connectivity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1A2315-F325-476D-AA07-D6C028B0F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130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Description</a:t>
            </a:r>
            <a:endParaRPr lang="en-AU" dirty="0"/>
          </a:p>
        </p:txBody>
      </p:sp>
      <p:pic>
        <p:nvPicPr>
          <p:cNvPr id="6" name="Content Placeholder 5" descr="system architectur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9784" y="1570037"/>
            <a:ext cx="8147016" cy="4830763"/>
          </a:xfr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14F6D9-0C1A-426A-8CEB-454284C45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3255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249362"/>
          </a:xfrm>
        </p:spPr>
        <p:txBody>
          <a:bodyPr>
            <a:noAutofit/>
          </a:bodyPr>
          <a:lstStyle/>
          <a:p>
            <a:r>
              <a:rPr lang="en-AU" dirty="0"/>
              <a:t>Hardware &amp; Cost</a:t>
            </a:r>
            <a:endParaRPr lang="en-AU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1EDED9-CE89-4776-88C2-8673AEC4F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13461"/>
            <a:ext cx="8229600" cy="28518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1A2315-F325-476D-AA07-D6C028B0F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3E447-864E-410E-B7C5-5A707E0F70DC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6498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568</Words>
  <Application>Microsoft Office PowerPoint</Application>
  <PresentationFormat>On-screen Show (4:3)</PresentationFormat>
  <Paragraphs>87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Smart Weather Station</vt:lpstr>
      <vt:lpstr>Problem Abundance of weather data, but uneven coverage</vt:lpstr>
      <vt:lpstr>Problem (cont’d) Some local weather patterns differ from observations/predictions about their wider surroundings </vt:lpstr>
      <vt:lpstr>Problem (cont’d) Some areas have diurnal, seasonal, and unpredictable variations in weather patterns (e.g. wind speed &amp; direction)</vt:lpstr>
      <vt:lpstr>Problem (cont’d) Where real-time weather data not available for a remote location of interest at the time/s of interest …</vt:lpstr>
      <vt:lpstr>Existing Solutions Range greatly in pricing and functionality</vt:lpstr>
      <vt:lpstr>Our Proposed Solution &amp; Objectives</vt:lpstr>
      <vt:lpstr>System Description</vt:lpstr>
      <vt:lpstr>Hardware &amp; Cost</vt:lpstr>
      <vt:lpstr>Enclosure</vt:lpstr>
      <vt:lpstr>Wind Sensor &amp; Frame</vt:lpstr>
      <vt:lpstr>Backend System</vt:lpstr>
      <vt:lpstr>Electronics – Schematic</vt:lpstr>
      <vt:lpstr>Electronics - Whole</vt:lpstr>
      <vt:lpstr>Electronics - Breadboard</vt:lpstr>
      <vt:lpstr>Software MCU</vt:lpstr>
      <vt:lpstr>Software – Web Server</vt:lpstr>
      <vt:lpstr>Results – Power Harvesting</vt:lpstr>
      <vt:lpstr>Results – Power Harvesting</vt:lpstr>
      <vt:lpstr>Results – Weather Data</vt:lpstr>
      <vt:lpstr>Results – Weather Data</vt:lpstr>
      <vt:lpstr>Results – Weather Data</vt:lpstr>
      <vt:lpstr>Room for Improvement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IOUT</dc:title>
  <dc:creator>Nathan</dc:creator>
  <cp:lastModifiedBy>Tracy Hong</cp:lastModifiedBy>
  <cp:revision>79</cp:revision>
  <dcterms:created xsi:type="dcterms:W3CDTF">2019-09-17T07:13:54Z</dcterms:created>
  <dcterms:modified xsi:type="dcterms:W3CDTF">2019-10-18T01:18:03Z</dcterms:modified>
</cp:coreProperties>
</file>